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81" r:id="rId3"/>
    <p:sldId id="282" r:id="rId4"/>
    <p:sldId id="283" r:id="rId5"/>
    <p:sldId id="284" r:id="rId6"/>
    <p:sldId id="257" r:id="rId7"/>
    <p:sldId id="293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  <p:sldId id="308" r:id="rId20"/>
    <p:sldId id="309" r:id="rId21"/>
    <p:sldId id="310" r:id="rId22"/>
    <p:sldId id="312" r:id="rId23"/>
    <p:sldId id="285" r:id="rId24"/>
    <p:sldId id="286" r:id="rId25"/>
    <p:sldId id="287" r:id="rId26"/>
    <p:sldId id="288" r:id="rId27"/>
    <p:sldId id="272" r:id="rId28"/>
    <p:sldId id="313" r:id="rId29"/>
  </p:sldIdLst>
  <p:sldSz cx="9144000" cy="6858000" type="screen4x3"/>
  <p:notesSz cx="6877050" cy="10002838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56" autoAdjust="0"/>
    <p:restoredTop sz="94660"/>
  </p:normalViewPr>
  <p:slideViewPr>
    <p:cSldViewPr>
      <p:cViewPr varScale="1">
        <p:scale>
          <a:sx n="104" d="100"/>
          <a:sy n="104" d="100"/>
        </p:scale>
        <p:origin x="-16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0055" cy="500142"/>
          </a:xfrm>
          <a:prstGeom prst="rect">
            <a:avLst/>
          </a:prstGeom>
        </p:spPr>
        <p:txBody>
          <a:bodyPr vert="horz" lIns="96451" tIns="48225" rIns="96451" bIns="48225" rtlCol="0"/>
          <a:lstStyle>
            <a:lvl1pPr algn="l">
              <a:defRPr sz="13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95404" y="0"/>
            <a:ext cx="2980055" cy="500142"/>
          </a:xfrm>
          <a:prstGeom prst="rect">
            <a:avLst/>
          </a:prstGeom>
        </p:spPr>
        <p:txBody>
          <a:bodyPr vert="horz" lIns="96451" tIns="48225" rIns="96451" bIns="48225" rtlCol="0"/>
          <a:lstStyle>
            <a:lvl1pPr algn="r">
              <a:defRPr sz="1300"/>
            </a:lvl1pPr>
          </a:lstStyle>
          <a:p>
            <a:fld id="{8A7783C1-A0B9-42BC-8FC6-ADE97B9F3148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4997450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51" tIns="48225" rIns="96451" bIns="48225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7705" y="4751348"/>
            <a:ext cx="5501640" cy="4501277"/>
          </a:xfrm>
          <a:prstGeom prst="rect">
            <a:avLst/>
          </a:prstGeom>
        </p:spPr>
        <p:txBody>
          <a:bodyPr vert="horz" lIns="96451" tIns="48225" rIns="96451" bIns="48225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500960"/>
            <a:ext cx="2980055" cy="500142"/>
          </a:xfrm>
          <a:prstGeom prst="rect">
            <a:avLst/>
          </a:prstGeom>
        </p:spPr>
        <p:txBody>
          <a:bodyPr vert="horz" lIns="96451" tIns="48225" rIns="96451" bIns="48225" rtlCol="0" anchor="b"/>
          <a:lstStyle>
            <a:lvl1pPr algn="l">
              <a:defRPr sz="13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95404" y="9500960"/>
            <a:ext cx="2980055" cy="500142"/>
          </a:xfrm>
          <a:prstGeom prst="rect">
            <a:avLst/>
          </a:prstGeom>
        </p:spPr>
        <p:txBody>
          <a:bodyPr vert="horz" lIns="96451" tIns="48225" rIns="96451" bIns="48225" rtlCol="0" anchor="b"/>
          <a:lstStyle>
            <a:lvl1pPr algn="r">
              <a:defRPr sz="1300"/>
            </a:lvl1pPr>
          </a:lstStyle>
          <a:p>
            <a:fld id="{FA0C7206-6C8A-444A-A217-A870A671D8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65988-B0FD-4C21-BBE7-3C96F5FFDF11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D890-7264-4A3C-9B1B-55CBBA7E8C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65988-B0FD-4C21-BBE7-3C96F5FFDF11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D890-7264-4A3C-9B1B-55CBBA7E8C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65988-B0FD-4C21-BBE7-3C96F5FFDF11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D890-7264-4A3C-9B1B-55CBBA7E8C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65988-B0FD-4C21-BBE7-3C96F5FFDF11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D890-7264-4A3C-9B1B-55CBBA7E8C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65988-B0FD-4C21-BBE7-3C96F5FFDF11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D890-7264-4A3C-9B1B-55CBBA7E8C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65988-B0FD-4C21-BBE7-3C96F5FFDF11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D890-7264-4A3C-9B1B-55CBBA7E8C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65988-B0FD-4C21-BBE7-3C96F5FFDF11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D890-7264-4A3C-9B1B-55CBBA7E8C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65988-B0FD-4C21-BBE7-3C96F5FFDF11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D890-7264-4A3C-9B1B-55CBBA7E8C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65988-B0FD-4C21-BBE7-3C96F5FFDF11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D890-7264-4A3C-9B1B-55CBBA7E8C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65988-B0FD-4C21-BBE7-3C96F5FFDF11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D890-7264-4A3C-9B1B-55CBBA7E8C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65988-B0FD-4C21-BBE7-3C96F5FFDF11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ED890-7264-4A3C-9B1B-55CBBA7E8C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65988-B0FD-4C21-BBE7-3C96F5FFDF11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ED890-7264-4A3C-9B1B-55CBBA7E8C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sclopd.es/suscripcion_pymes_ext.aspx?ofc=75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Logos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0"/>
            <a:ext cx="5391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000108"/>
            <a:ext cx="7786742" cy="52864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500166"/>
          </a:xfrm>
        </p:spPr>
        <p:txBody>
          <a:bodyPr>
            <a:normAutofit fontScale="90000"/>
          </a:bodyPr>
          <a:lstStyle/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CONCEPTOS DE BLANQUEO DE CAPITALES</a:t>
            </a: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es-ES" dirty="0" smtClean="0"/>
          </a:p>
          <a:p>
            <a:pPr>
              <a:buNone/>
            </a:pPr>
            <a:endParaRPr lang="es-ES" dirty="0" smtClean="0"/>
          </a:p>
          <a:p>
            <a:pPr>
              <a:buNone/>
            </a:pPr>
            <a:endParaRPr lang="es-ES" dirty="0" smtClean="0"/>
          </a:p>
          <a:p>
            <a:pPr>
              <a:buNone/>
            </a:pPr>
            <a:r>
              <a:rPr lang="es-ES" sz="4000" b="1" dirty="0" smtClean="0">
                <a:latin typeface="Arial" pitchFamily="34" charset="0"/>
                <a:cs typeface="Arial" pitchFamily="34" charset="0"/>
              </a:rPr>
              <a:t>1.- Concepto de blanqueo</a:t>
            </a:r>
            <a:r>
              <a:rPr lang="es-ES" sz="4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4000" b="1" dirty="0" smtClean="0">
                <a:latin typeface="Arial" pitchFamily="34" charset="0"/>
                <a:cs typeface="Arial" pitchFamily="34" charset="0"/>
              </a:rPr>
              <a:t>(esquema)</a:t>
            </a:r>
          </a:p>
          <a:p>
            <a:pPr>
              <a:buNone/>
            </a:pPr>
            <a:endParaRPr lang="es-ES" sz="4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s-ES" sz="4000" dirty="0" smtClean="0">
                <a:latin typeface="Arial" pitchFamily="34" charset="0"/>
                <a:cs typeface="Arial" pitchFamily="34" charset="0"/>
              </a:rPr>
              <a:t>	- Dinero ilegal (delito previo)</a:t>
            </a:r>
          </a:p>
          <a:p>
            <a:pPr>
              <a:buNone/>
            </a:pPr>
            <a:r>
              <a:rPr lang="es-ES" sz="4000" dirty="0" smtClean="0">
                <a:latin typeface="Arial" pitchFamily="34" charset="0"/>
                <a:cs typeface="Arial" pitchFamily="34" charset="0"/>
              </a:rPr>
              <a:t>	- Actuación del profesional</a:t>
            </a:r>
          </a:p>
          <a:p>
            <a:pPr>
              <a:buNone/>
            </a:pPr>
            <a:r>
              <a:rPr lang="es-ES" sz="4000" dirty="0" smtClean="0">
                <a:latin typeface="Arial" pitchFamily="34" charset="0"/>
                <a:cs typeface="Arial" pitchFamily="34" charset="0"/>
              </a:rPr>
              <a:t>	- Delito de blanqueo</a:t>
            </a:r>
          </a:p>
          <a:p>
            <a:pPr>
              <a:buNone/>
            </a:pPr>
            <a:r>
              <a:rPr lang="es-ES" sz="4000" dirty="0" smtClean="0">
                <a:latin typeface="Arial" pitchFamily="34" charset="0"/>
                <a:cs typeface="Arial" pitchFamily="34" charset="0"/>
              </a:rPr>
              <a:t>	- Ley 10/2010 de prevención del blanqueo de capitales (colaboración del profesional)</a:t>
            </a:r>
          </a:p>
          <a:p>
            <a:pPr>
              <a:buNone/>
            </a:pPr>
            <a:r>
              <a:rPr lang="es-ES" sz="4000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es-ES" sz="40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s-ES" sz="4000" b="1" dirty="0" smtClean="0">
                <a:latin typeface="Arial" pitchFamily="34" charset="0"/>
                <a:cs typeface="Arial" pitchFamily="34" charset="0"/>
              </a:rPr>
              <a:t>2.- Sujetos obligados</a:t>
            </a:r>
          </a:p>
          <a:p>
            <a:pPr>
              <a:buNone/>
            </a:pPr>
            <a:endParaRPr lang="es-ES" sz="4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s-ES" sz="4000" dirty="0" smtClean="0">
                <a:latin typeface="Arial" pitchFamily="34" charset="0"/>
                <a:cs typeface="Arial" pitchFamily="34" charset="0"/>
              </a:rPr>
              <a:t>	- Grupo 1: Profesionales o empresas en el </a:t>
            </a:r>
            <a:r>
              <a:rPr lang="es-ES" sz="4000" u="sng" dirty="0" smtClean="0">
                <a:latin typeface="Arial" pitchFamily="34" charset="0"/>
                <a:cs typeface="Arial" pitchFamily="34" charset="0"/>
              </a:rPr>
              <a:t>ejercicio de su actividad</a:t>
            </a:r>
            <a:r>
              <a:rPr lang="es-ES" sz="4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None/>
            </a:pPr>
            <a:r>
              <a:rPr lang="es-ES" sz="4000" dirty="0" smtClean="0">
                <a:latin typeface="Arial" pitchFamily="34" charset="0"/>
                <a:cs typeface="Arial" pitchFamily="34" charset="0"/>
              </a:rPr>
              <a:t>		                      </a:t>
            </a:r>
            <a:r>
              <a:rPr lang="es-ES" sz="4000" b="1" smtClean="0">
                <a:latin typeface="Arial" pitchFamily="34" charset="0"/>
                <a:cs typeface="Arial" pitchFamily="34" charset="0"/>
              </a:rPr>
              <a:t>- Abogados.</a:t>
            </a:r>
            <a:endParaRPr lang="es-ES" sz="40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s-ES" sz="4000" dirty="0" smtClean="0">
                <a:latin typeface="Arial" pitchFamily="34" charset="0"/>
                <a:cs typeface="Arial" pitchFamily="34" charset="0"/>
              </a:rPr>
              <a:t>                                                - Asesores fiscales o contables externos, auditores</a:t>
            </a:r>
          </a:p>
          <a:p>
            <a:pPr>
              <a:buNone/>
            </a:pPr>
            <a:r>
              <a:rPr lang="es-ES" sz="4000" dirty="0" smtClean="0">
                <a:latin typeface="Arial" pitchFamily="34" charset="0"/>
                <a:cs typeface="Arial" pitchFamily="34" charset="0"/>
              </a:rPr>
              <a:t>	- Grupo 2: Profesionales o empresas que prestan </a:t>
            </a:r>
            <a:r>
              <a:rPr lang="es-ES" sz="4000" u="sng" dirty="0" smtClean="0">
                <a:latin typeface="Arial" pitchFamily="34" charset="0"/>
                <a:cs typeface="Arial" pitchFamily="34" charset="0"/>
              </a:rPr>
              <a:t>determinados servicios</a:t>
            </a:r>
            <a:r>
              <a:rPr lang="es-ES" sz="4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None/>
            </a:pPr>
            <a:r>
              <a:rPr lang="es-ES" sz="4000" dirty="0" smtClean="0">
                <a:latin typeface="Arial" pitchFamily="34" charset="0"/>
                <a:cs typeface="Arial" pitchFamily="34" charset="0"/>
              </a:rPr>
              <a:t>			- Servicios inmobiliarios</a:t>
            </a:r>
          </a:p>
          <a:p>
            <a:pPr>
              <a:buNone/>
            </a:pPr>
            <a:r>
              <a:rPr lang="es-ES" sz="4000" dirty="0" smtClean="0">
                <a:latin typeface="Arial" pitchFamily="34" charset="0"/>
                <a:cs typeface="Arial" pitchFamily="34" charset="0"/>
              </a:rPr>
              <a:t>			- Servicios financieros (gestión de fondos, deuda pública, </a:t>
            </a:r>
            <a:r>
              <a:rPr lang="es-ES" sz="4000" dirty="0" err="1" smtClean="0">
                <a:latin typeface="Arial" pitchFamily="34" charset="0"/>
                <a:cs typeface="Arial" pitchFamily="34" charset="0"/>
              </a:rPr>
              <a:t>etc</a:t>
            </a:r>
            <a:r>
              <a:rPr lang="es-ES" sz="4000" dirty="0" smtClean="0">
                <a:latin typeface="Arial" pitchFamily="34" charset="0"/>
                <a:cs typeface="Arial" pitchFamily="34" charset="0"/>
              </a:rPr>
              <a:t>…)</a:t>
            </a:r>
          </a:p>
          <a:p>
            <a:pPr>
              <a:buNone/>
            </a:pPr>
            <a:r>
              <a:rPr lang="es-ES" sz="4000" dirty="0" smtClean="0">
                <a:latin typeface="Arial" pitchFamily="34" charset="0"/>
                <a:cs typeface="Arial" pitchFamily="34" charset="0"/>
              </a:rPr>
              <a:t>			- Servicios relativos a personas jurídicas (constitución, transmisiones, </a:t>
            </a:r>
            <a:r>
              <a:rPr lang="es-ES" sz="4000" dirty="0" err="1" smtClean="0">
                <a:latin typeface="Arial" pitchFamily="34" charset="0"/>
                <a:cs typeface="Arial" pitchFamily="34" charset="0"/>
              </a:rPr>
              <a:t>etc</a:t>
            </a:r>
            <a:r>
              <a:rPr lang="es-ES" sz="4000" dirty="0" smtClean="0">
                <a:latin typeface="Arial" pitchFamily="34" charset="0"/>
                <a:cs typeface="Arial" pitchFamily="34" charset="0"/>
              </a:rPr>
              <a:t>…)</a:t>
            </a:r>
          </a:p>
          <a:p>
            <a:pPr>
              <a:buNone/>
            </a:pPr>
            <a:r>
              <a:rPr lang="es-ES" sz="4000" dirty="0" smtClean="0">
                <a:latin typeface="Arial" pitchFamily="34" charset="0"/>
                <a:cs typeface="Arial" pitchFamily="34" charset="0"/>
              </a:rPr>
              <a:t>	- Grupo 3: Profesionales o empresas que realizan </a:t>
            </a:r>
            <a:r>
              <a:rPr lang="es-ES" sz="4000" u="sng" dirty="0" smtClean="0">
                <a:latin typeface="Arial" pitchFamily="34" charset="0"/>
                <a:cs typeface="Arial" pitchFamily="34" charset="0"/>
              </a:rPr>
              <a:t>determinadas actividades</a:t>
            </a:r>
            <a:r>
              <a:rPr lang="es-ES" sz="4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None/>
            </a:pPr>
            <a:r>
              <a:rPr lang="es-ES" sz="4000" dirty="0" smtClean="0">
                <a:latin typeface="Arial" pitchFamily="34" charset="0"/>
                <a:cs typeface="Arial" pitchFamily="34" charset="0"/>
              </a:rPr>
              <a:t>			- Comercio de joyas, piedras o metales preciosos</a:t>
            </a:r>
          </a:p>
          <a:p>
            <a:pPr>
              <a:buNone/>
            </a:pPr>
            <a:r>
              <a:rPr lang="es-ES" sz="4000" dirty="0" smtClean="0">
                <a:latin typeface="Arial" pitchFamily="34" charset="0"/>
                <a:cs typeface="Arial" pitchFamily="34" charset="0"/>
              </a:rPr>
              <a:t>			- Intermediarios en operaciones de compra-venta</a:t>
            </a:r>
          </a:p>
          <a:p>
            <a:pPr>
              <a:buNone/>
            </a:pPr>
            <a:r>
              <a:rPr lang="es-ES" sz="4000" dirty="0" smtClean="0">
                <a:latin typeface="Arial" pitchFamily="34" charset="0"/>
                <a:cs typeface="Arial" pitchFamily="34" charset="0"/>
              </a:rPr>
              <a:t>			- Depósito, custodia y transportes</a:t>
            </a:r>
          </a:p>
          <a:p>
            <a:pPr>
              <a:buNone/>
            </a:pPr>
            <a:r>
              <a:rPr lang="es-ES" sz="4000" dirty="0" smtClean="0">
                <a:latin typeface="Arial" pitchFamily="34" charset="0"/>
                <a:cs typeface="Arial" pitchFamily="34" charset="0"/>
              </a:rPr>
              <a:t>			- Lotería o juegos de azar (pago de premios)</a:t>
            </a:r>
          </a:p>
          <a:p>
            <a:pPr>
              <a:buNone/>
            </a:pPr>
            <a:r>
              <a:rPr lang="es-ES" sz="4000" dirty="0" smtClean="0">
                <a:latin typeface="Arial" pitchFamily="34" charset="0"/>
                <a:cs typeface="Arial" pitchFamily="34" charset="0"/>
              </a:rPr>
              <a:t>			- Entidades sin fines lucrativos (fundaciones y asociaciones)</a:t>
            </a:r>
          </a:p>
          <a:p>
            <a:pPr>
              <a:buNone/>
            </a:pPr>
            <a:r>
              <a:rPr lang="es-ES" sz="4000" dirty="0" smtClean="0">
                <a:latin typeface="Arial" pitchFamily="34" charset="0"/>
                <a:cs typeface="Arial" pitchFamily="34" charset="0"/>
              </a:rPr>
              <a:t>			- Corredurías de seguros</a:t>
            </a:r>
          </a:p>
          <a:p>
            <a:pPr>
              <a:buNone/>
            </a:pPr>
            <a:r>
              <a:rPr lang="es-ES" sz="4000" dirty="0" smtClean="0">
                <a:latin typeface="Arial" pitchFamily="34" charset="0"/>
                <a:cs typeface="Arial" pitchFamily="34" charset="0"/>
              </a:rPr>
              <a:t>			- Empresas que paguen o cobren más de 15.000 € en metálico (por una operación)</a:t>
            </a:r>
          </a:p>
          <a:p>
            <a:pPr>
              <a:buNone/>
            </a:pPr>
            <a:r>
              <a:rPr lang="es-ES" sz="4000" dirty="0" smtClean="0">
                <a:latin typeface="Arial" pitchFamily="34" charset="0"/>
                <a:cs typeface="Arial" pitchFamily="34" charset="0"/>
              </a:rPr>
              <a:t>	- Grupo 4: Entidades financieras</a:t>
            </a:r>
          </a:p>
          <a:p>
            <a:pPr>
              <a:buNone/>
            </a:pPr>
            <a:r>
              <a:rPr lang="es-ES" sz="4000" dirty="0" smtClean="0"/>
              <a:t> </a:t>
            </a:r>
          </a:p>
          <a:p>
            <a:endParaRPr lang="es-ES" dirty="0"/>
          </a:p>
        </p:txBody>
      </p:sp>
      <p:pic>
        <p:nvPicPr>
          <p:cNvPr id="6" name="Picture 2" descr="Logos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91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7429520" cy="6647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6575" algn="l"/>
              </a:tabLst>
            </a:pPr>
            <a:endParaRPr kumimoji="0" lang="es-E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6575" algn="l"/>
              </a:tabLst>
            </a:pPr>
            <a:endParaRPr lang="es-ES" sz="1200" b="1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6575" algn="l"/>
              </a:tabLst>
            </a:pPr>
            <a:endParaRPr lang="es-ES" sz="1200" b="1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6575" algn="l"/>
              </a:tabLst>
            </a:pPr>
            <a:r>
              <a:rPr kumimoji="0" lang="es-ES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3.- Obligaciones del abogado</a:t>
            </a:r>
            <a:endParaRPr lang="es-ES" sz="1000" b="1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lang="es-ES" sz="10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lang="es-ES" sz="10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-  </a:t>
            </a:r>
            <a:r>
              <a:rPr kumimoji="0" lang="es-ES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Con sus clientes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endParaRPr kumimoji="0" lang="es-ES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806575" algn="l"/>
              </a:tabLst>
            </a:pPr>
            <a:r>
              <a:rPr lang="es-ES" sz="10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- </a:t>
            </a:r>
            <a:r>
              <a:rPr kumimoji="0" lang="es-ES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Toma de datos: </a:t>
            </a:r>
            <a:r>
              <a:rPr lang="es-ES" sz="1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no prestar servicio sin identificación previa</a:t>
            </a:r>
            <a:endParaRPr kumimoji="0" lang="es-ES" sz="1000" b="1" i="0" u="none" strike="noStrike" cap="none" normalizeH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kumimoji="0" lang="es-ES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- Análisis del riesgo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lang="es-ES" sz="1000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</a:t>
            </a:r>
            <a:r>
              <a:rPr kumimoji="0" lang="es-ES" sz="1000" b="1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Medidas simplificadas</a:t>
            </a:r>
            <a:endParaRPr kumimoji="0" lang="es-ES" sz="1000" b="1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- Identificación de intervinientes (al inicio o durante la prestación del servicio)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- Riesgo escaso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- Clientes conocidos 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- Operaciones con importe poco significativo (1.000 €)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6575" algn="l"/>
              </a:tabLst>
            </a:pP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6575" algn="l"/>
              </a:tabLst>
            </a:pPr>
            <a:r>
              <a:rPr lang="es-ES" sz="1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s-ES" sz="1000" b="1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Medidas normales</a:t>
            </a:r>
            <a:endParaRPr kumimoji="0" lang="es-ES" sz="1000" b="1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- Identificación de </a:t>
            </a:r>
            <a:r>
              <a:rPr kumimoji="0" lang="es-ES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intervinientes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(clientes)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- Identificación de terceros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- Identificación de personas jurídicas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- Identificación de titulares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lang="es-ES" sz="1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- 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Tercero al que representa el interviniente</a:t>
            </a:r>
            <a:endParaRPr kumimoji="0" lang="es-ES" sz="1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- Socios con porcentaje 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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25%</a:t>
            </a:r>
            <a:endParaRPr kumimoji="0" lang="es-ES" sz="1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                        - Socios que ejerzan el control por otros medios</a:t>
            </a:r>
            <a:endParaRPr kumimoji="0" lang="es-ES" sz="1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lang="es-ES" sz="1000" dirty="0" smtClean="0"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                                     - 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Verificación de actividades profesionales o empresariales</a:t>
            </a:r>
            <a:endParaRPr kumimoji="0" lang="es-ES" sz="1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                                     - Seguimiento continuo de la relación de negocios (iguala)</a:t>
            </a:r>
            <a:endParaRPr kumimoji="0" lang="es-ES" sz="1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                        - Variación del análisis del riesgo</a:t>
            </a:r>
            <a:endParaRPr kumimoji="0" lang="es-ES" sz="1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                        - Documentos e información actualizada</a:t>
            </a:r>
            <a:endParaRPr kumimoji="0" lang="es-ES" sz="1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6575" algn="l"/>
              </a:tabLst>
            </a:pPr>
            <a:r>
              <a:rPr lang="es-ES" sz="1000" dirty="0" smtClean="0">
                <a:solidFill>
                  <a:srgbClr val="0000FF"/>
                </a:solidFill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                      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</a:t>
            </a:r>
            <a:r>
              <a:rPr kumimoji="0" lang="es-ES" sz="1000" b="1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Medidas reforzadas</a:t>
            </a:r>
            <a:endParaRPr kumimoji="0" lang="es-ES" sz="1000" b="1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                                   </a:t>
            </a:r>
            <a:r>
              <a:rPr kumimoji="0" lang="es-ES" sz="10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- Clientes no presentes</a:t>
            </a:r>
            <a:endParaRPr kumimoji="0" lang="es-ES" sz="1000" b="0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kumimoji="0" lang="es-ES" sz="10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                                    - Primer ingreso procedente de una cuenta a nombre del cliente, o bien,</a:t>
            </a:r>
            <a:endParaRPr kumimoji="0" lang="es-ES" sz="1000" b="0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kumimoji="0" lang="es-ES" sz="10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                                    - Identidad del cliente acreditada mediante firma electrónica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tabLst>
                <a:tab pos="1806575" algn="l"/>
              </a:tabLst>
            </a:pPr>
            <a:r>
              <a:rPr lang="es-ES" sz="1000" dirty="0" smtClean="0"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                                      Plazo de un mes para presentar la documentación</a:t>
            </a:r>
            <a:endParaRPr kumimoji="0" lang="es-ES" sz="1000" b="0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kumimoji="0" lang="es-ES" sz="10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                                   - Personas con responsabilidad pública relevante (cargo, familiares o allegados)</a:t>
            </a:r>
            <a:endParaRPr kumimoji="0" lang="es-ES" sz="1000" b="0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kumimoji="0" lang="es-ES" sz="10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                                    - Origen de los fondos</a:t>
            </a:r>
            <a:endParaRPr kumimoji="0" lang="es-ES" sz="1000" b="0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kumimoji="0" lang="es-ES" sz="10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                                    </a:t>
            </a:r>
            <a:r>
              <a:rPr lang="es-ES" sz="1000" dirty="0" smtClean="0"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- </a:t>
            </a:r>
            <a:r>
              <a:rPr kumimoji="0" lang="es-ES" sz="10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Seguimiento continuo reforzado y permanente</a:t>
            </a:r>
            <a:endParaRPr kumimoji="0" lang="es-ES" sz="1000" b="0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6575" algn="l"/>
              </a:tabLst>
            </a:pPr>
            <a:r>
              <a:rPr lang="es-ES" sz="1000" dirty="0" smtClean="0">
                <a:solidFill>
                  <a:srgbClr val="0000FF"/>
                </a:solidFill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                          </a:t>
            </a:r>
            <a:r>
              <a:rPr kumimoji="0" lang="es-ES" sz="1000" b="1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Examen especial </a:t>
            </a:r>
            <a:endParaRPr kumimoji="0" lang="es-ES" sz="1000" b="1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                                    </a:t>
            </a:r>
            <a:r>
              <a:rPr kumimoji="0" lang="es-ES" sz="10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- Actuaciones de identificación</a:t>
            </a:r>
            <a:endParaRPr kumimoji="0" lang="es-ES" sz="1000" b="0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kumimoji="0" lang="es-ES" sz="10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                                    - Actuaciones sobre operaciones de compra-venta</a:t>
            </a:r>
            <a:endParaRPr kumimoji="0" lang="es-ES" sz="1000" b="0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kumimoji="0" lang="es-ES" sz="10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                                    - Actuaciones sobre personas jurídicas</a:t>
            </a:r>
            <a:endParaRPr kumimoji="0" lang="es-ES" sz="1000" b="0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6575" algn="l"/>
              </a:tabLst>
            </a:pPr>
            <a:r>
              <a:rPr kumimoji="0" lang="es-ES" sz="10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                                    - Actuaciones sobre representantes legales</a:t>
            </a:r>
          </a:p>
        </p:txBody>
      </p:sp>
      <p:pic>
        <p:nvPicPr>
          <p:cNvPr id="4" name="Picture 2" descr="Logos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91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2" y="1"/>
            <a:ext cx="14983589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sz="1000" b="1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sz="1000" b="1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s-ES" sz="1000" b="1" dirty="0" smtClean="0">
                <a:latin typeface="Tahoma" pitchFamily="34" charset="0"/>
                <a:ea typeface="Times New Roman" pitchFamily="18" charset="0"/>
                <a:cs typeface="Tahoma" pitchFamily="34" charset="0"/>
              </a:rPr>
              <a:t>             </a:t>
            </a:r>
            <a:r>
              <a:rPr lang="es-ES" sz="10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-  </a:t>
            </a:r>
            <a:r>
              <a:rPr kumimoji="0" lang="es-ES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Obligaciones de control interno</a:t>
            </a: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</a:t>
            </a:r>
            <a:r>
              <a:rPr kumimoji="0" lang="es-ES" sz="10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1000" b="1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Nombramiento de representante ante el SEPBLAC</a:t>
            </a:r>
            <a:endParaRPr kumimoji="0" lang="es-ES" sz="1000" b="1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- Persona jurídica …… Administrador o director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- Persona física ………. Titular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es-ES" sz="1000" b="1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</a:t>
            </a:r>
            <a:r>
              <a:rPr kumimoji="0" lang="es-ES" sz="10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Manual de prevención del blanqueo (actualizado)</a:t>
            </a:r>
            <a:endParaRPr kumimoji="0" lang="es-ES" sz="10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- Política de admisión de clientes (examen del riesgo)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- Procedimientos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- Registros de evidencias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es-ES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</a:t>
            </a:r>
            <a:r>
              <a:rPr kumimoji="0" lang="es-ES" sz="1000" b="1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Plan de formación </a:t>
            </a:r>
            <a:r>
              <a:rPr kumimoji="0" lang="es-ES" sz="1000" b="1" i="0" u="sng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anual </a:t>
            </a:r>
            <a:r>
              <a:rPr kumimoji="0" lang="es-ES" sz="1000" b="1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(adquirir y actualizar conocimientos )</a:t>
            </a:r>
            <a:endParaRPr kumimoji="0" lang="es-ES" sz="1000" b="1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- Aprobación por el órgano de control interno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- Acreditar impartición y asistencia del sujeto obligado y empleados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es-ES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</a:t>
            </a:r>
            <a:r>
              <a:rPr kumimoji="0" lang="es-ES" sz="1000" b="1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Examen por experto externo (personas jurídicas)</a:t>
            </a:r>
            <a:endParaRPr kumimoji="0" lang="es-ES" sz="1000" b="1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- Informe trienal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- No conformidades y acciones correctivas detectadas en el informe trienal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- Informe anual de seguimiento sobre el resultado de las medidas correctivas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-  Otras obligaciones internas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</a:t>
            </a:r>
            <a:r>
              <a:rPr kumimoji="0" lang="es-ES" sz="10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1000" b="1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Órgano de control interno</a:t>
            </a:r>
            <a:endParaRPr kumimoji="0" lang="es-ES" sz="1000" b="1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- Para empresas individuales con 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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25 empleados …. El titular de la actividad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			- Para personas jurídicas o empresas individuales con 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25 empleados …. Los designados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	</a:t>
            </a:r>
            <a:r>
              <a:rPr kumimoji="0" lang="es-ES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</a:t>
            </a:r>
            <a:r>
              <a:rPr kumimoji="0" lang="es-ES" sz="1000" b="1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- Archivo de documentos durante 10 años</a:t>
            </a:r>
            <a:endParaRPr kumimoji="0" lang="es-ES" sz="1000" b="1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			- Soporte magnético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			- Relacionado con el informe de la operación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	</a:t>
            </a:r>
            <a:r>
              <a:rPr kumimoji="0" lang="es-ES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</a:t>
            </a:r>
            <a:r>
              <a:rPr kumimoji="0" lang="es-ES" sz="1000" b="1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- Cumplimiento LOPD</a:t>
            </a:r>
            <a:endParaRPr kumimoji="0" lang="es-ES" sz="1000" b="1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			- No es necesario consentimiento del interesado, ni ejercer el deber de información, para: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				</a:t>
            </a:r>
            <a:r>
              <a:rPr kumimoji="0" lang="es-ES" sz="10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- Examen especial</a:t>
            </a:r>
            <a:endParaRPr kumimoji="0" lang="es-ES" sz="1000" b="0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				- Comunicación al SEPBLAC</a:t>
            </a:r>
            <a:endParaRPr kumimoji="0" lang="es-ES" sz="1000" b="0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				- Conservación de los documentos</a:t>
            </a:r>
            <a:endParaRPr kumimoji="0" lang="es-ES" sz="1000" b="0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				- Revelación de la comunicación a empresas del grupo y profesionales del sector			- No ejercer los derechos ARCO (Acceso, Rectificación, Cancelación y Oposición)</a:t>
            </a:r>
            <a:endParaRPr kumimoji="0" lang="es-ES" sz="1000" b="0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				- Contestar la petición informando de la no obligatoriedad</a:t>
            </a:r>
            <a:endParaRPr kumimoji="0" lang="es-ES" sz="1000" b="0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			- Medidas de seguridad de nivel alto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				</a:t>
            </a:r>
            <a:r>
              <a:rPr kumimoji="0" lang="es-ES" sz="10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- Ficheros con datos personales de clientes del asesor fiscal</a:t>
            </a:r>
            <a:endParaRPr kumimoji="0" lang="es-ES" sz="1000" b="0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				- Ficheros con datos personales de cargos públicos</a:t>
            </a:r>
            <a:endParaRPr kumimoji="0" lang="es-ES" sz="1000" b="0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					- No es necesario el consentimiento del interesado (sea cual fuere el origen)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					- No es obligatorio informar al interesado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					- Utilizarlos solo para la aplicación de medidas reforzadas y examen especial </a:t>
            </a:r>
          </a:p>
        </p:txBody>
      </p:sp>
      <p:pic>
        <p:nvPicPr>
          <p:cNvPr id="3" name="Picture 2" descr="Logos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91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2" y="1"/>
            <a:ext cx="4328749" cy="4293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sz="1200" b="1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sz="1200" b="1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sz="1200" b="1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sz="1200" b="1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4.- Sanciones (Muy graves, graves y leves)</a:t>
            </a: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</a:t>
            </a:r>
            <a:r>
              <a:rPr kumimoji="0" lang="es-ES" sz="1000" b="1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De tipo administrativo (entre 60.000 € y 1.500.000 €)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- Al sujeto obligado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- Al infractor persona física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 </a:t>
            </a:r>
            <a:r>
              <a:rPr kumimoji="0" lang="es-ES" sz="1000" b="1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De tipo penal</a:t>
            </a:r>
            <a:endParaRPr kumimoji="0" lang="es-ES" sz="1000" b="1" i="0" u="none" strike="noStrike" cap="none" normalizeH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- Art. 301 a 304 del Código Penal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es-ES" sz="1000" b="1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De separación del servicio o cargo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- Inhabilitación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/>
            </a:r>
            <a:br>
              <a:rPr kumimoji="0" lang="es-ES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4" name="Picture 2" descr="Logos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91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ogos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91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428596" y="571481"/>
            <a:ext cx="8286808" cy="575542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QUIÉNES SOMOS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ISC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 forma parte del grupo 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NCS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, que cuenta con más de 12.000 pymes y 4.000 asesores. Todos ellos trabajan con alguno de nuestros programas, dando así una muestra de confianza que pretendemos corresponder ofreciéndoles productos como 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rgbClr val="000080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ISC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rgbClr val="EBAC00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LOPD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, con el fin de potenciar su despacho y la satisfacción de sus clientes.</a:t>
            </a: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rgbClr val="666666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ISC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rgbClr val="EBAC00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LOPD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 es una plataforma Web desarrollada por ISC (Implantación y Seguimiento de la Calidad, S.L.) con el objetivo de crear un sistema innovador que sirva para gestionar las obligaciones establecidas por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 la Ley de Prevención del Blanqueo de Capitales,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 aprovechando así las oportunidades que ofrece Internet para trasladar soluciones flexibles y fáciles de usar.</a:t>
            </a: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Times New Roman" pitchFamily="18" charset="0"/>
                <a:cs typeface="Tahoma" pitchFamily="34" charset="0"/>
              </a:rPr>
              <a:t>ISC cuenta con una importante infraestructura de recursos materiales y humanos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Times New Roman" pitchFamily="18" charset="0"/>
              </a:rPr>
              <a:t>; circunstancia que le permite tener absoluta independencia y ofrecer una total garantía y seguridad en el servicio que proporciona a través de su plataforma Web.</a:t>
            </a:r>
            <a:b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Times New Roman" pitchFamily="18" charset="0"/>
              </a:rPr>
            </a:b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Times New Roman" pitchFamily="18" charset="0"/>
              </a:rPr>
              <a:t>Para hacer realidad el compromiso de garantía y seguridad que preside nuestro servicio.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Times New Roman" pitchFamily="18" charset="0"/>
              </a:rPr>
              <a:t>Nuestro mayor activo es la opinión de sus clientes, una vez conocidas todas las posibilidades del Sistema ISC y sus características tecnológicas.</a:t>
            </a: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Times New Roman" pitchFamily="18" charset="0"/>
              </a:rPr>
              <a:t>El Sistema ISC ha sido desarrollado </a:t>
            </a:r>
            <a:r>
              <a:rPr lang="es-ES" sz="1600" dirty="0" smtClean="0">
                <a:latin typeface="Century Gothic" pitchFamily="34" charset="0"/>
                <a:ea typeface="Times New Roman" pitchFamily="18" charset="0"/>
              </a:rPr>
              <a:t>í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Times New Roman" pitchFamily="18" charset="0"/>
              </a:rPr>
              <a:t>ntegramente con herramientas Microsoft® como; SQL Server, Visual Studio </a:t>
            </a:r>
            <a:r>
              <a:rPr kumimoji="0" lang="es-E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Times New Roman" pitchFamily="18" charset="0"/>
              </a:rPr>
              <a:t>.Net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Times New Roman" pitchFamily="18" charset="0"/>
              </a:rPr>
              <a:t>, y soportado en servidores propios con licencias de Microsoft®. </a:t>
            </a: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Logos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91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1000109"/>
            <a:ext cx="9144000" cy="6340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es-ES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entury Gothic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lang="es-ES" sz="1200" b="1" dirty="0" smtClean="0">
              <a:solidFill>
                <a:srgbClr val="000000"/>
              </a:solidFill>
              <a:latin typeface="Century Gothic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lang="es-ES" sz="1200" b="1" dirty="0" smtClean="0">
              <a:solidFill>
                <a:srgbClr val="000000"/>
              </a:solidFill>
              <a:latin typeface="Century Gothic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entury Gothic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entury Gothic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lang="es-ES" sz="1600" b="1" dirty="0" smtClean="0">
              <a:solidFill>
                <a:srgbClr val="000000"/>
              </a:solidFill>
              <a:latin typeface="Century Gothic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es-ES" sz="1600" b="1" dirty="0" smtClean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     -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   ANÁLISIS</a:t>
            </a:r>
            <a:r>
              <a:rPr kumimoji="0" lang="es-ES" sz="16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 DE RIESGO DE CLIENTES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457200" algn="l"/>
              </a:tabLst>
            </a:pPr>
            <a:endParaRPr lang="es-ES" sz="1600" b="1" dirty="0" smtClean="0">
              <a:solidFill>
                <a:srgbClr val="000000"/>
              </a:solidFill>
              <a:latin typeface="Century Gothic" pitchFamily="34" charset="0"/>
              <a:ea typeface="Times New Roman" pitchFamily="18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s-ES" sz="1600" b="1" dirty="0" smtClean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     -   MANUAL DE PREVENCIÓN DEL BLANQUEO DE CAPITALES.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457200" algn="l"/>
              </a:tabLst>
            </a:pPr>
            <a:endParaRPr lang="es-ES" sz="1600" b="1" dirty="0" smtClean="0">
              <a:solidFill>
                <a:srgbClr val="000000"/>
              </a:solidFill>
              <a:latin typeface="Century Gothic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s-ES" sz="1600" b="1" dirty="0" smtClean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     -   NOMBRAMIENTO DE REPRESENTANTE ANTE EL SEPBLAC.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457200" algn="l"/>
              </a:tabLst>
            </a:pPr>
            <a:endParaRPr lang="es-ES" sz="1600" b="1" dirty="0" smtClean="0">
              <a:solidFill>
                <a:srgbClr val="000000"/>
              </a:solidFill>
              <a:latin typeface="Century Gothic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s-ES" sz="1600" b="1" dirty="0" smtClean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     -   EXAMEN POR EXPERTO EXTERNO.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457200" algn="l"/>
              </a:tabLst>
            </a:pPr>
            <a:endParaRPr lang="es-ES" sz="1600" b="1" dirty="0" smtClean="0">
              <a:solidFill>
                <a:srgbClr val="000000"/>
              </a:solidFill>
              <a:latin typeface="Century Gothic" pitchFamily="34" charset="0"/>
              <a:ea typeface="Times New Roman" pitchFamily="18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s-ES" sz="1200" b="1" dirty="0" smtClean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       </a:t>
            </a:r>
            <a:r>
              <a:rPr lang="es-ES" sz="1600" b="1" dirty="0" smtClean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-</a:t>
            </a:r>
            <a:r>
              <a:rPr lang="es-ES" sz="1200" b="1" dirty="0" smtClean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lang="es-ES" sz="1600" b="1" dirty="0" smtClean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PLAN ANUAL DE FORMACIÓN.</a:t>
            </a:r>
            <a:endParaRPr lang="es-ES" sz="1600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457200" algn="l"/>
              </a:tabLst>
            </a:pPr>
            <a:endParaRPr lang="es-ES" sz="1600" b="1" dirty="0" smtClean="0">
              <a:solidFill>
                <a:srgbClr val="000000"/>
              </a:solidFill>
              <a:latin typeface="Century Gothic" pitchFamily="34" charset="0"/>
              <a:ea typeface="Times New Roman" pitchFamily="18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s-ES" sz="1600" b="1" dirty="0" smtClean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     -   VINCULACIÓN  CON LOS DOCUMENTOS GUARDADOS EN SOPORTE MAGNÉTICO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s-ES" sz="1600" b="1" dirty="0" smtClean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 DURANTE 10 AÑOS.</a:t>
            </a:r>
            <a:endParaRPr lang="es-ES" sz="1600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457200" algn="l"/>
              </a:tabLst>
            </a:pPr>
            <a:endParaRPr lang="es-ES" sz="1600" b="1" dirty="0" smtClean="0">
              <a:solidFill>
                <a:srgbClr val="000000"/>
              </a:solidFill>
              <a:latin typeface="Century Gothic" pitchFamily="34" charset="0"/>
              <a:ea typeface="Times New Roman" pitchFamily="18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457200" algn="l"/>
              </a:tabLst>
            </a:pPr>
            <a:endParaRPr lang="es-ES" sz="1600" dirty="0" smtClean="0">
              <a:latin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457200" algn="l"/>
              </a:tabLst>
            </a:pPr>
            <a:endParaRPr lang="es-ES" sz="1600" dirty="0" smtClean="0"/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457200" algn="l"/>
              </a:tabLst>
            </a:pP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entury Gothic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entury Gothic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lang="es-ES" sz="1600" b="1" dirty="0" smtClean="0">
              <a:solidFill>
                <a:srgbClr val="000000"/>
              </a:solidFill>
              <a:latin typeface="Century Gothic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" y="4505325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85720" y="357168"/>
            <a:ext cx="842968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es-ES" sz="1600" dirty="0" smtClean="0">
              <a:solidFill>
                <a:srgbClr val="0000FF"/>
              </a:solidFill>
              <a:latin typeface="Century" pitchFamily="18" charset="0"/>
              <a:ea typeface="Times New Roman" pitchFamily="18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s-ES" sz="1600" dirty="0" smtClean="0">
                <a:solidFill>
                  <a:srgbClr val="0000FF"/>
                </a:solidFill>
                <a:latin typeface="Century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s-ES" dirty="0" smtClean="0">
                <a:solidFill>
                  <a:srgbClr val="0000FF"/>
                </a:solidFill>
                <a:latin typeface="Century" pitchFamily="18" charset="0"/>
                <a:ea typeface="Times New Roman" pitchFamily="18" charset="0"/>
                <a:cs typeface="Arial" pitchFamily="34" charset="0"/>
              </a:rPr>
              <a:t>2. LA SOLUCION ISCLOPD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es-ES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s-ES" b="1" dirty="0" smtClean="0">
                <a:solidFill>
                  <a:srgbClr val="666666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ISC</a:t>
            </a:r>
            <a:r>
              <a:rPr lang="es-ES" b="1" dirty="0" smtClean="0">
                <a:solidFill>
                  <a:srgbClr val="EBAC00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LOPD</a:t>
            </a:r>
            <a:r>
              <a:rPr lang="es-ES" dirty="0" smtClean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 es una plataforma Web, con el objetivo de crear un sistema innovador que sirva para cumplir con todas las obligaciones establecidas por</a:t>
            </a:r>
            <a:r>
              <a:rPr lang="es-ES" b="1" dirty="0" smtClean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 la Ley de Prevención del Blanqueo de Capitales: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es-ES" b="1" dirty="0" smtClean="0">
              <a:solidFill>
                <a:srgbClr val="000000"/>
              </a:solidFill>
              <a:latin typeface="Century Gothic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es-ES" b="1" dirty="0" smtClean="0">
              <a:solidFill>
                <a:srgbClr val="000000"/>
              </a:solidFill>
              <a:latin typeface="Century Gothic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es-ES" b="1" dirty="0" smtClean="0">
              <a:solidFill>
                <a:srgbClr val="000000"/>
              </a:solidFill>
              <a:latin typeface="Century Gothic" pitchFamily="34" charset="0"/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ogos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2852"/>
            <a:ext cx="5391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14284" y="1000108"/>
            <a:ext cx="40783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s-ES" b="1" dirty="0" smtClean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-  ANÁLISIS DE RIESGO DE CLIENTES.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71612"/>
            <a:ext cx="9144000" cy="818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82"/>
            <a:ext cx="9501222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Flecha derecha"/>
          <p:cNvSpPr/>
          <p:nvPr/>
        </p:nvSpPr>
        <p:spPr>
          <a:xfrm>
            <a:off x="6715140" y="3857628"/>
            <a:ext cx="978408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6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6908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6908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6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Flecha derecha"/>
          <p:cNvSpPr/>
          <p:nvPr/>
        </p:nvSpPr>
        <p:spPr>
          <a:xfrm>
            <a:off x="2928926" y="392906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1462"/>
            <a:ext cx="9144000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Flecha derecha"/>
          <p:cNvSpPr/>
          <p:nvPr/>
        </p:nvSpPr>
        <p:spPr>
          <a:xfrm>
            <a:off x="357158" y="3000372"/>
            <a:ext cx="978408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6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Flecha derecha"/>
          <p:cNvSpPr/>
          <p:nvPr/>
        </p:nvSpPr>
        <p:spPr>
          <a:xfrm rot="10800000">
            <a:off x="2786050" y="457200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Flecha derecha"/>
          <p:cNvSpPr/>
          <p:nvPr/>
        </p:nvSpPr>
        <p:spPr>
          <a:xfrm rot="21600000">
            <a:off x="6286512" y="2285992"/>
            <a:ext cx="978408" cy="324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Flecha derecha"/>
          <p:cNvSpPr/>
          <p:nvPr/>
        </p:nvSpPr>
        <p:spPr>
          <a:xfrm>
            <a:off x="2643174" y="4714884"/>
            <a:ext cx="978408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6" cy="842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Flecha abajo"/>
          <p:cNvSpPr/>
          <p:nvPr/>
        </p:nvSpPr>
        <p:spPr>
          <a:xfrm>
            <a:off x="5000628" y="4786323"/>
            <a:ext cx="285752" cy="7640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6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Flecha derecha"/>
          <p:cNvSpPr/>
          <p:nvPr/>
        </p:nvSpPr>
        <p:spPr>
          <a:xfrm rot="-5400000">
            <a:off x="8501091" y="4286256"/>
            <a:ext cx="571504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lecha derecha"/>
          <p:cNvSpPr/>
          <p:nvPr/>
        </p:nvSpPr>
        <p:spPr>
          <a:xfrm rot="-5400000">
            <a:off x="285721" y="4214818"/>
            <a:ext cx="571504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Flecha derecha"/>
          <p:cNvSpPr/>
          <p:nvPr/>
        </p:nvSpPr>
        <p:spPr>
          <a:xfrm rot="10800000">
            <a:off x="2857488" y="5572141"/>
            <a:ext cx="978408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lecha derecha"/>
          <p:cNvSpPr/>
          <p:nvPr/>
        </p:nvSpPr>
        <p:spPr>
          <a:xfrm rot="10800000">
            <a:off x="8165592" y="5857892"/>
            <a:ext cx="978408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7158" y="714357"/>
            <a:ext cx="82153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- VINCULACIÓN  CON LOS DOCUMENTOS GUARDADOS EN SOPORTE MAGNÉTICO  DURANTE 10 AÑOS.</a:t>
            </a:r>
            <a:endParaRPr lang="es-ES" dirty="0"/>
          </a:p>
        </p:txBody>
      </p:sp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28736"/>
            <a:ext cx="9001156" cy="5286412"/>
          </a:xfrm>
          <a:prstGeom prst="rect">
            <a:avLst/>
          </a:prstGeom>
          <a:noFill/>
        </p:spPr>
      </p:pic>
      <p:pic>
        <p:nvPicPr>
          <p:cNvPr id="4" name="Picture 2" descr="Logos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391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28596" y="100010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1600" b="1" dirty="0" smtClean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s-ES" b="1" dirty="0" smtClean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- MANUAL DE PREVENCIÓN DEL BLANQUEO DE CAPITALES.</a:t>
            </a:r>
            <a:endParaRPr lang="es-ES" dirty="0"/>
          </a:p>
        </p:txBody>
      </p:sp>
      <p:pic>
        <p:nvPicPr>
          <p:cNvPr id="3" name="Picture 2" descr="Logos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91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785926"/>
            <a:ext cx="8643998" cy="4344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ogos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91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14282" y="500043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s-ES" b="1" dirty="0" smtClean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- NOMBRAMIENTO DE REPRESENTANTE ANTE EL SEPBLAC.</a:t>
            </a:r>
            <a:endParaRPr lang="es-ES" dirty="0" smtClean="0">
              <a:latin typeface="Arial" pitchFamily="34" charset="0"/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142984"/>
            <a:ext cx="8858312" cy="55007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ogos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91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14284" y="785794"/>
            <a:ext cx="39549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s-ES" b="1" dirty="0" smtClean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- EXAMEN POR EXPERTO EXTERNO.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285860"/>
            <a:ext cx="8858312" cy="52864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ogos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91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42844" y="714356"/>
            <a:ext cx="36134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lang="es-ES" b="1" dirty="0" smtClean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Arial" pitchFamily="34" charset="0"/>
              </a:rPr>
              <a:t>PLAN ANUAL DE FORMACIÓN.</a:t>
            </a:r>
            <a:endParaRPr lang="es-ES" dirty="0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357299"/>
            <a:ext cx="9001156" cy="5500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ogos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91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928662" y="1000108"/>
            <a:ext cx="7572428" cy="526297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  <a:tab pos="2700338" algn="ctr"/>
                <a:tab pos="5400675" algn="r"/>
              </a:tabLst>
            </a:pP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entury Gothic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  <a:tab pos="2700338" algn="ctr"/>
                <a:tab pos="5400675" algn="r"/>
              </a:tabLst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Además de todos los registros y procesos automáticos contemplados en ISCLOPD para el cumplimiento de la ley </a:t>
            </a: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su mantenimiento está garantizado por nuestra organización mediante el soporte técnico: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  <a:tab pos="2700338" algn="ctr"/>
                <a:tab pos="5400675" algn="r"/>
              </a:tabLst>
            </a:pP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  <a:tab pos="2700338" algn="ctr"/>
                <a:tab pos="5400675" algn="r"/>
              </a:tabLst>
            </a:pP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  <a:tab pos="2700338" algn="ctr"/>
                <a:tab pos="5400675" algn="r"/>
              </a:tabLst>
            </a:pP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-Soporte técnico central:</a:t>
            </a: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  El cliente </a:t>
            </a: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Times New Roman" pitchFamily="18" charset="0"/>
                <a:cs typeface="Tahoma" pitchFamily="34" charset="0"/>
              </a:rPr>
              <a:t>dispondrá de un teléfono directo,</a:t>
            </a:r>
            <a:r>
              <a:rPr kumimoji="0" lang="es-E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Times New Roman" pitchFamily="18" charset="0"/>
                <a:cs typeface="Tahoma" pitchFamily="34" charset="0"/>
              </a:rPr>
              <a:t> el 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Times New Roman" pitchFamily="18" charset="0"/>
                <a:cs typeface="Tahoma" pitchFamily="34" charset="0"/>
              </a:rPr>
              <a:t>952705050</a:t>
            </a: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Times New Roman" pitchFamily="18" charset="0"/>
                <a:cs typeface="Tahoma" pitchFamily="34" charset="0"/>
              </a:rPr>
              <a:t>, donde podrá dirigirse para realizar las consultas que considere necesarias sobre dudas que tenga de carácter técnico, o bien, como consecuencia de la prestación del servicio.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  <a:tab pos="2700338" algn="ctr"/>
                <a:tab pos="5400675" algn="r"/>
              </a:tabLst>
            </a:pP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  <a:tab pos="2700338" algn="ctr"/>
                <a:tab pos="5400675" algn="r"/>
              </a:tabLst>
            </a:pPr>
            <a:endParaRPr lang="es-ES" dirty="0" smtClean="0">
              <a:latin typeface="Century Gothic" pitchFamily="34" charset="0"/>
              <a:cs typeface="Tahoma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  <a:tab pos="2700338" algn="ctr"/>
                <a:tab pos="5400675" algn="r"/>
              </a:tabLst>
            </a:pP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  <a:tab pos="2700338" algn="ctr"/>
                <a:tab pos="5400675" algn="r"/>
              </a:tabLst>
            </a:pP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Times New Roman" pitchFamily="18" charset="0"/>
                <a:cs typeface="Tahoma" pitchFamily="34" charset="0"/>
              </a:rPr>
              <a:t>-Apoyo nacional:</a:t>
            </a: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Times New Roman" pitchFamily="18" charset="0"/>
                <a:cs typeface="Tahoma" pitchFamily="34" charset="0"/>
              </a:rPr>
              <a:t>  </a:t>
            </a: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Una red de delegaciones a nivel nacional para atender sus dudas y consultas. Un equipo de más de 300 personas a su servicio.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  <a:tab pos="2700338" algn="ctr"/>
                <a:tab pos="5400675" algn="r"/>
              </a:tabLst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ogos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91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714348" y="785794"/>
            <a:ext cx="792961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3200" dirty="0" smtClean="0"/>
              <a:t>PRÓXIMAMENTE, COMENZAREMOS A LLAMARLES PARA REALIZARLES LA IMPLANTACION. SI DESEA QUE SE LES REALICE CON ANTERIORIDAD,  COMPLETE EL FORMULARIO QUE PODRÁ ENCONTRAR ACCEDIENDO A NUESTRA WEB EN EL ENLACE DE ABAJO Y CONTACTAREMOS A LA MAYOR BREVEDAD. </a:t>
            </a:r>
            <a:r>
              <a:rPr lang="es-ES" sz="3200" u="sng" dirty="0" smtClean="0">
                <a:hlinkClick r:id="rId3"/>
              </a:rPr>
              <a:t>http://www.isclopd.es/suscripcion_pymes_ext.aspx?ofc=75</a:t>
            </a:r>
            <a:endParaRPr lang="es-E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632</TotalTime>
  <Words>611</Words>
  <Application>Microsoft Office PowerPoint</Application>
  <PresentationFormat>Presentación en pantalla (4:3)</PresentationFormat>
  <Paragraphs>191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29" baseType="lpstr">
      <vt:lpstr>Tema de Office</vt:lpstr>
      <vt:lpstr>Diapositiva 1</vt:lpstr>
      <vt:lpstr>   CONCEPTOS DE BLANQUEO DE CAPITALES 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MARIADELMAR</dc:creator>
  <cp:lastModifiedBy>MARIADELMAR</cp:lastModifiedBy>
  <cp:revision>150</cp:revision>
  <dcterms:created xsi:type="dcterms:W3CDTF">2013-02-25T12:56:53Z</dcterms:created>
  <dcterms:modified xsi:type="dcterms:W3CDTF">2013-06-03T09:39:34Z</dcterms:modified>
</cp:coreProperties>
</file>